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67" r:id="rId4"/>
    <p:sldId id="260" r:id="rId5"/>
    <p:sldId id="266" r:id="rId6"/>
    <p:sldId id="264" r:id="rId7"/>
    <p:sldId id="268" r:id="rId8"/>
    <p:sldId id="270" r:id="rId9"/>
    <p:sldId id="269" r:id="rId10"/>
    <p:sldId id="265" r:id="rId11"/>
    <p:sldId id="25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F93"/>
    <a:srgbClr val="0033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DC7302-7DCC-8D4E-8697-6D421AE53931}" v="13" dt="2024-04-17T15:30:47.7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45"/>
    <p:restoredTop sz="94719"/>
  </p:normalViewPr>
  <p:slideViewPr>
    <p:cSldViewPr snapToGrid="0">
      <p:cViewPr varScale="1">
        <p:scale>
          <a:sx n="132" d="100"/>
          <a:sy n="132" d="100"/>
        </p:scale>
        <p:origin x="20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BCC7E6-CBCD-8049-A319-D5EE110E878A}" type="datetimeFigureOut">
              <a:rPr lang="en-US" smtClean="0"/>
              <a:t>9/18/24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D3029-BF28-734F-ABB3-A6D2E642E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953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Jalen</a:t>
            </a:r>
          </a:p>
          <a:p>
            <a:r>
              <a:rPr lang="en-US">
                <a:cs typeface="Calibri"/>
              </a:rPr>
              <a:t>Feedback: </a:t>
            </a:r>
            <a:r>
              <a:rPr lang="en-US"/>
              <a:t>Add emphasis on how parents can use the website to build skills as well and not just the kids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D3029-BF28-734F-ABB3-A6D2E642EBE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29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Ryan 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D3029-BF28-734F-ABB3-A6D2E642EBE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28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Nyx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D3029-BF28-734F-ABB3-A6D2E642EBE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831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Ryan 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D3029-BF28-734F-ABB3-A6D2E642EBE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09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Ryan 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D3029-BF28-734F-ABB3-A6D2E642EBE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97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Aubrey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D3029-BF28-734F-ABB3-A6D2E642EBE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216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Aubrey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D3029-BF28-734F-ABB3-A6D2E642EBE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7751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Brett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D3029-BF28-734F-ABB3-A6D2E642EBE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502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A2FFA-9519-E947-A77B-3629CB7710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43556" y="6343194"/>
            <a:ext cx="843219" cy="365125"/>
          </a:xfrm>
        </p:spPr>
        <p:txBody>
          <a:bodyPr/>
          <a:lstStyle/>
          <a:p>
            <a:fld id="{4067DEB8-8EE7-8C4F-8D0A-D2FDC8E7669E}" type="datetime1">
              <a:rPr lang="en-US" smtClean="0">
                <a:latin typeface="Helvetica" pitchFamily="2" charset="0"/>
              </a:rPr>
              <a:t>9/18/24</a:t>
            </a:fld>
            <a:endParaRPr lang="en-US">
              <a:latin typeface="Helvetica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8BA114-198C-2A45-8320-BA9851F6A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6670" y="6355689"/>
            <a:ext cx="4691605" cy="365125"/>
          </a:xfrm>
        </p:spPr>
        <p:txBody>
          <a:bodyPr/>
          <a:lstStyle/>
          <a:p>
            <a:r>
              <a:rPr lang="en-US"/>
              <a:t>Edit footer to add department / title name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5C6B9B-694E-564C-ACDD-2B9AA1B3F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09218" y="6343194"/>
            <a:ext cx="460552" cy="365125"/>
          </a:xfrm>
        </p:spPr>
        <p:txBody>
          <a:bodyPr/>
          <a:lstStyle/>
          <a:p>
            <a:fld id="{8A16B8CB-D56F-2744-807F-154426EF1D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Placeholder 12">
            <a:extLst>
              <a:ext uri="{FF2B5EF4-FFF2-40B4-BE49-F238E27FC236}">
                <a16:creationId xmlns:a16="http://schemas.microsoft.com/office/drawing/2014/main" id="{6E5775B4-F0E7-4A48-BF5D-AF263FA2D6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670" y="599090"/>
            <a:ext cx="10515600" cy="44248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</a:t>
            </a:r>
            <a:br>
              <a:rPr lang="en-US"/>
            </a:br>
            <a:r>
              <a:rPr lang="en-US"/>
              <a:t>edit Master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B9DD850-EB65-E74F-922F-F4E9D2D6B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671" y="5127686"/>
            <a:ext cx="10371794" cy="804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7FEA889-A0CE-A941-8DDA-4DB8664F5642}"/>
              </a:ext>
            </a:extLst>
          </p:cNvPr>
          <p:cNvGrpSpPr/>
          <p:nvPr userDrawn="1"/>
        </p:nvGrpSpPr>
        <p:grpSpPr>
          <a:xfrm>
            <a:off x="504918" y="7345394"/>
            <a:ext cx="603504" cy="402336"/>
            <a:chOff x="906957" y="5127686"/>
            <a:chExt cx="603504" cy="40233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CD9B29-B374-DE4D-BDC9-04764A7F62B8}"/>
                </a:ext>
              </a:extLst>
            </p:cNvPr>
            <p:cNvSpPr/>
            <p:nvPr userDrawn="1"/>
          </p:nvSpPr>
          <p:spPr>
            <a:xfrm>
              <a:off x="906957" y="5131272"/>
              <a:ext cx="201168" cy="2011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b="0" i="0">
                <a:latin typeface="Helvetica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A5B77AF-2853-E148-91FA-CD57B509FF2A}"/>
                </a:ext>
              </a:extLst>
            </p:cNvPr>
            <p:cNvSpPr/>
            <p:nvPr userDrawn="1"/>
          </p:nvSpPr>
          <p:spPr>
            <a:xfrm>
              <a:off x="1108125" y="5328854"/>
              <a:ext cx="201168" cy="2011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b="0" i="0">
                <a:latin typeface="Helvetica" pitchFamily="2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244623E-5CCB-694E-8878-814010C76B70}"/>
                </a:ext>
              </a:extLst>
            </p:cNvPr>
            <p:cNvSpPr/>
            <p:nvPr userDrawn="1"/>
          </p:nvSpPr>
          <p:spPr>
            <a:xfrm>
              <a:off x="1309293" y="5127686"/>
              <a:ext cx="201168" cy="2011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b="0" i="0">
                <a:latin typeface="Helvetica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1906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12C41C8-5D33-B745-9DC3-B5C7C68D85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C2608-EBCA-CD43-998A-13A8FDB5E2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99056" y="6385626"/>
            <a:ext cx="843219" cy="365125"/>
          </a:xfrm>
        </p:spPr>
        <p:txBody>
          <a:bodyPr/>
          <a:lstStyle>
            <a:lvl1pPr>
              <a:defRPr b="0" i="0" baseline="0">
                <a:solidFill>
                  <a:schemeClr val="bg1">
                    <a:lumMod val="75000"/>
                  </a:schemeClr>
                </a:solidFill>
                <a:latin typeface="Helvetica" pitchFamily="2" charset="0"/>
              </a:defRPr>
            </a:lvl1pPr>
          </a:lstStyle>
          <a:p>
            <a:fld id="{F23D020F-30D0-F047-9FCA-53C8B31E67C0}" type="datetime1">
              <a:rPr lang="en-US" smtClean="0"/>
              <a:pPr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42C9E-A648-8948-B2CE-DAE4F9E99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9864" y="6379757"/>
            <a:ext cx="4723409" cy="365125"/>
          </a:xfrm>
        </p:spPr>
        <p:txBody>
          <a:bodyPr/>
          <a:lstStyle>
            <a:lvl1pPr>
              <a:defRPr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Edit footer to add department / title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90DC5-CC32-C048-B807-7FB3B1AB7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4718" y="6385626"/>
            <a:ext cx="460552" cy="365125"/>
          </a:xfrm>
        </p:spPr>
        <p:txBody>
          <a:bodyPr/>
          <a:lstStyle>
            <a:lvl1pPr>
              <a:defRPr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A16B8CB-D56F-2744-807F-154426EF1D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8734DBAE-BB9B-FD48-B664-5EB48F2D27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9864" y="295680"/>
            <a:ext cx="11299785" cy="4274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000" baseline="0">
                <a:solidFill>
                  <a:schemeClr val="tx1"/>
                </a:solidFill>
                <a:latin typeface="Arial Black" panose="020B0604020202020204" pitchFamily="34" charset="0"/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7A233D3F-0958-F94B-9E02-539A512A0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864" y="1413165"/>
            <a:ext cx="11145406" cy="4849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>
              <a:defRPr sz="2400" cap="none" baseline="0">
                <a:solidFill>
                  <a:srgbClr val="0033A0"/>
                </a:solidFill>
              </a:defRPr>
            </a:lvl1pPr>
            <a:lvl2pPr marL="800080" indent="-342891" algn="l">
              <a:buFont typeface="Wingdings" pitchFamily="2" charset="2"/>
              <a:buChar char="§"/>
              <a:defRPr sz="2000" b="0" i="0">
                <a:solidFill>
                  <a:srgbClr val="0033A0"/>
                </a:solidFill>
                <a:latin typeface="Helvetica" pitchFamily="2" charset="0"/>
              </a:defRPr>
            </a:lvl2pPr>
            <a:lvl3pPr marL="1257269" indent="-342891" algn="l">
              <a:buFont typeface="Wingdings" pitchFamily="2" charset="2"/>
              <a:buChar char="§"/>
              <a:defRPr sz="1800" b="0" i="0">
                <a:solidFill>
                  <a:srgbClr val="0033A0"/>
                </a:solidFill>
                <a:latin typeface="Helvetica" pitchFamily="2" charset="0"/>
              </a:defRPr>
            </a:lvl3pPr>
            <a:lvl4pPr marL="1657309" indent="-285744" algn="l">
              <a:buFont typeface="Wingdings" pitchFamily="2" charset="2"/>
              <a:buChar char="§"/>
              <a:defRPr sz="1600" b="0" i="0">
                <a:solidFill>
                  <a:srgbClr val="0033A0"/>
                </a:solidFill>
                <a:latin typeface="Helvetica" pitchFamily="2" charset="0"/>
              </a:defRPr>
            </a:lvl4pPr>
            <a:lvl5pPr marL="2114498" indent="-285744" algn="l">
              <a:buFont typeface="Wingdings" pitchFamily="2" charset="2"/>
              <a:buChar char="§"/>
              <a:defRPr sz="1600" b="0" i="0">
                <a:solidFill>
                  <a:srgbClr val="0033A0"/>
                </a:solidFill>
                <a:latin typeface="Helvetica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D163956-4C83-984C-A689-1F794DE749A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00183" y="748477"/>
            <a:ext cx="9376067" cy="290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SUB TITLE styles</a:t>
            </a:r>
          </a:p>
        </p:txBody>
      </p:sp>
    </p:spTree>
    <p:extLst>
      <p:ext uri="{BB962C8B-B14F-4D97-AF65-F5344CB8AC3E}">
        <p14:creationId xmlns:p14="http://schemas.microsoft.com/office/powerpoint/2010/main" val="4752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1A315-6C17-0B47-8B21-CEA03B2452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4401" y="1364100"/>
            <a:ext cx="1024742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TRANSITION SLIDE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2A30D9-14CB-694B-8997-602B06B7E4B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98320" y="3843775"/>
            <a:ext cx="8544560" cy="156905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75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transition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12FB7-6D54-AC4D-83AE-3BD293BC6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30090399-1C1E-BD4A-8E6A-FE5581517C0F}" type="datetime1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D7F5E-0CCF-9847-A64A-8EEA223F7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Edit footer to add department / title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6D915-7298-9442-B8B6-23BFF06BA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B8CB-D56F-2744-807F-154426EF1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38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AC5FA38-20E6-084D-A17D-C1A9C440B5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7B4429-E73B-2340-B580-E078B5428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517363"/>
            <a:ext cx="10637520" cy="85424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4C029-675D-7A44-A487-3FF32FE84E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526429"/>
            <a:ext cx="5255070" cy="46326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 marL="800089" indent="-342900">
              <a:buFont typeface="Wingdings" pitchFamily="2" charset="2"/>
              <a:buChar char="§"/>
              <a:defRPr sz="2000" b="0" i="0">
                <a:solidFill>
                  <a:schemeClr val="tx1"/>
                </a:solidFill>
                <a:latin typeface="Helvetica" pitchFamily="2" charset="0"/>
              </a:defRPr>
            </a:lvl2pPr>
            <a:lvl3pPr marL="1200127" indent="-285750">
              <a:buFont typeface="Wingdings" pitchFamily="2" charset="2"/>
              <a:buChar char="§"/>
              <a:defRPr sz="1800" b="0" i="0">
                <a:solidFill>
                  <a:schemeClr val="tx1"/>
                </a:solidFill>
                <a:latin typeface="Helvetica" pitchFamily="2" charset="0"/>
              </a:defRPr>
            </a:lvl3pPr>
            <a:lvl4pPr marL="1657316" indent="-285750">
              <a:buFont typeface="Wingdings" pitchFamily="2" charset="2"/>
              <a:buChar char="§"/>
              <a:defRPr sz="1600" b="0" i="0">
                <a:solidFill>
                  <a:schemeClr val="tx1"/>
                </a:solidFill>
                <a:latin typeface="Helvetica" pitchFamily="2" charset="0"/>
              </a:defRPr>
            </a:lvl4pPr>
            <a:lvl5pPr marL="2114504" indent="-285750">
              <a:buFont typeface="Wingdings" pitchFamily="2" charset="2"/>
              <a:buChar char="§"/>
              <a:defRPr sz="1600" b="0" i="0">
                <a:solidFill>
                  <a:schemeClr val="tx1"/>
                </a:solidFill>
                <a:latin typeface="Helvetica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A5E1BC-F6A3-EA4E-B3E5-A565CACB97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59690" y="1526429"/>
            <a:ext cx="5255070" cy="46326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 marL="800089" indent="-342900">
              <a:buFont typeface="Wingdings" pitchFamily="2" charset="2"/>
              <a:buChar char="§"/>
              <a:defRPr sz="2000" b="0" i="0">
                <a:solidFill>
                  <a:schemeClr val="tx1"/>
                </a:solidFill>
                <a:latin typeface="Helvetica" pitchFamily="2" charset="0"/>
              </a:defRPr>
            </a:lvl2pPr>
            <a:lvl3pPr marL="1200127" indent="-285750">
              <a:buFont typeface="Wingdings" pitchFamily="2" charset="2"/>
              <a:buChar char="§"/>
              <a:defRPr sz="1800" b="0" i="0">
                <a:solidFill>
                  <a:schemeClr val="tx1"/>
                </a:solidFill>
                <a:latin typeface="Helvetica" pitchFamily="2" charset="0"/>
              </a:defRPr>
            </a:lvl3pPr>
            <a:lvl4pPr marL="1657316" indent="-285750">
              <a:buFont typeface="Wingdings" pitchFamily="2" charset="2"/>
              <a:buChar char="§"/>
              <a:defRPr sz="1600" b="0" i="0">
                <a:solidFill>
                  <a:schemeClr val="tx1"/>
                </a:solidFill>
                <a:latin typeface="Helvetica" pitchFamily="2" charset="0"/>
              </a:defRPr>
            </a:lvl4pPr>
            <a:lvl5pPr marL="2114504" indent="-285750">
              <a:buFont typeface="Wingdings" pitchFamily="2" charset="2"/>
              <a:buChar char="§"/>
              <a:defRPr sz="1600" b="0" i="0">
                <a:solidFill>
                  <a:schemeClr val="tx1"/>
                </a:solidFill>
                <a:latin typeface="Helvetica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A9AB4A-BF54-FA45-9D55-ED7E8C819D4C}"/>
              </a:ext>
            </a:extLst>
          </p:cNvPr>
          <p:cNvCxnSpPr/>
          <p:nvPr userDrawn="1"/>
        </p:nvCxnSpPr>
        <p:spPr>
          <a:xfrm>
            <a:off x="6055056" y="1526429"/>
            <a:ext cx="0" cy="44649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882FFB79-7A75-AB4B-BB7B-F22BF5A140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99056" y="6385626"/>
            <a:ext cx="843219" cy="365125"/>
          </a:xfrm>
        </p:spPr>
        <p:txBody>
          <a:bodyPr/>
          <a:lstStyle>
            <a:lvl1pPr>
              <a:defRPr b="0" i="0" baseline="0">
                <a:solidFill>
                  <a:schemeClr val="bg1">
                    <a:lumMod val="75000"/>
                  </a:schemeClr>
                </a:solidFill>
                <a:latin typeface="Helvetica" pitchFamily="2" charset="0"/>
              </a:defRPr>
            </a:lvl1pPr>
          </a:lstStyle>
          <a:p>
            <a:fld id="{F23D020F-30D0-F047-9FCA-53C8B31E67C0}" type="datetime1">
              <a:rPr lang="en-US" smtClean="0"/>
              <a:pPr/>
              <a:t>9/18/24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0D075EBC-691B-4848-BDFE-2AF5A2E4E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9864" y="6379757"/>
            <a:ext cx="4723409" cy="365125"/>
          </a:xfrm>
        </p:spPr>
        <p:txBody>
          <a:bodyPr/>
          <a:lstStyle>
            <a:lvl1pPr>
              <a:defRPr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Edit footer to add department / title name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8A2F12E-7C97-7B49-BFC7-924C86B3C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4718" y="6385626"/>
            <a:ext cx="460552" cy="365125"/>
          </a:xfrm>
        </p:spPr>
        <p:txBody>
          <a:bodyPr/>
          <a:lstStyle>
            <a:lvl1pPr>
              <a:defRPr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A16B8CB-D56F-2744-807F-154426EF1D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918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B40156E-6AAE-7242-8B70-E6768A3EF4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536C5-7AE9-514B-86BE-D8C6A4B253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92973" y="1418332"/>
            <a:ext cx="6221787" cy="48736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 b="0" i="0">
                <a:latin typeface="Helvetica" pitchFamily="2" charset="0"/>
              </a:defRPr>
            </a:lvl2pPr>
            <a:lvl3pPr>
              <a:defRPr sz="2000" b="0" i="0">
                <a:latin typeface="Helvetica" pitchFamily="2" charset="0"/>
              </a:defRPr>
            </a:lvl3pPr>
            <a:lvl4pPr>
              <a:defRPr sz="1800" b="0" i="0">
                <a:latin typeface="Helvetica" pitchFamily="2" charset="0"/>
              </a:defRPr>
            </a:lvl4pPr>
            <a:lvl5pPr>
              <a:defRPr sz="1800" b="0" i="0">
                <a:latin typeface="Helvetica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ADD PHOTO/Graphic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CD17435-89D2-1F4E-A337-D4EF05657D5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77241" y="1425156"/>
            <a:ext cx="4258784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>
              <a:defRPr sz="2400" b="0" i="0" cap="none" baseline="0">
                <a:solidFill>
                  <a:srgbClr val="0033A0"/>
                </a:solidFill>
                <a:latin typeface="Helvetica" pitchFamily="2" charset="0"/>
              </a:defRPr>
            </a:lvl1pPr>
            <a:lvl2pPr marL="800080" indent="-342891" algn="l">
              <a:buFont typeface="Wingdings" pitchFamily="2" charset="2"/>
              <a:buChar char="§"/>
              <a:defRPr sz="2000" b="0" i="0">
                <a:solidFill>
                  <a:srgbClr val="0033A0"/>
                </a:solidFill>
                <a:latin typeface="Helvetica" pitchFamily="2" charset="0"/>
              </a:defRPr>
            </a:lvl2pPr>
            <a:lvl3pPr marL="1257269" indent="-342891" algn="l">
              <a:buFont typeface="Wingdings" pitchFamily="2" charset="2"/>
              <a:buChar char="§"/>
              <a:defRPr sz="1800" b="0" i="0">
                <a:solidFill>
                  <a:srgbClr val="0033A0"/>
                </a:solidFill>
                <a:latin typeface="Helvetica" pitchFamily="2" charset="0"/>
              </a:defRPr>
            </a:lvl3pPr>
            <a:lvl4pPr marL="1657309" indent="-285744" algn="l">
              <a:buFont typeface="Wingdings" pitchFamily="2" charset="2"/>
              <a:buChar char="§"/>
              <a:defRPr sz="1600" b="0" i="0">
                <a:solidFill>
                  <a:srgbClr val="0033A0"/>
                </a:solidFill>
                <a:latin typeface="Helvetica" pitchFamily="2" charset="0"/>
              </a:defRPr>
            </a:lvl4pPr>
            <a:lvl5pPr marL="2114498" indent="-285744" algn="l">
              <a:buFont typeface="Wingdings" pitchFamily="2" charset="2"/>
              <a:buChar char="§"/>
              <a:defRPr sz="1600" b="0" i="0">
                <a:solidFill>
                  <a:srgbClr val="0033A0"/>
                </a:solidFill>
                <a:latin typeface="Helvetica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B0FA85E-7020-944A-93D6-38523D0F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517363"/>
            <a:ext cx="10637520" cy="85424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BD43D4B-BACD-154D-9ECA-F91AC72A0C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99056" y="6385626"/>
            <a:ext cx="843219" cy="365125"/>
          </a:xfrm>
        </p:spPr>
        <p:txBody>
          <a:bodyPr/>
          <a:lstStyle>
            <a:lvl1pPr>
              <a:defRPr b="0" i="0" baseline="0">
                <a:solidFill>
                  <a:schemeClr val="bg1">
                    <a:lumMod val="75000"/>
                  </a:schemeClr>
                </a:solidFill>
                <a:latin typeface="Helvetica" pitchFamily="2" charset="0"/>
              </a:defRPr>
            </a:lvl1pPr>
          </a:lstStyle>
          <a:p>
            <a:fld id="{F23D020F-30D0-F047-9FCA-53C8B31E67C0}" type="datetime1">
              <a:rPr lang="en-US" smtClean="0"/>
              <a:pPr/>
              <a:t>9/18/24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9FBE496-A0FE-234F-94F9-6CC50F379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9864" y="6379757"/>
            <a:ext cx="4723409" cy="365125"/>
          </a:xfrm>
        </p:spPr>
        <p:txBody>
          <a:bodyPr/>
          <a:lstStyle>
            <a:lvl1pPr>
              <a:defRPr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Edit footer to add department / title name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5E2E8B1-F779-8641-913B-5778E113E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4718" y="6385626"/>
            <a:ext cx="460552" cy="365125"/>
          </a:xfrm>
        </p:spPr>
        <p:txBody>
          <a:bodyPr/>
          <a:lstStyle>
            <a:lvl1pPr>
              <a:defRPr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A16B8CB-D56F-2744-807F-154426EF1D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28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E0A7AFB-8730-6B4E-B411-C66FAEC7E8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537C9EE3-2405-8C46-8F1C-9CB7FA23A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517363"/>
            <a:ext cx="10637520" cy="85424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E3FFCCE0-C287-F04F-BD8E-20DC9FE260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99056" y="6385626"/>
            <a:ext cx="843219" cy="365125"/>
          </a:xfrm>
        </p:spPr>
        <p:txBody>
          <a:bodyPr/>
          <a:lstStyle>
            <a:lvl1pPr>
              <a:defRPr b="0" i="0" baseline="0">
                <a:solidFill>
                  <a:schemeClr val="bg1">
                    <a:lumMod val="75000"/>
                  </a:schemeClr>
                </a:solidFill>
                <a:latin typeface="Helvetica" pitchFamily="2" charset="0"/>
              </a:defRPr>
            </a:lvl1pPr>
          </a:lstStyle>
          <a:p>
            <a:fld id="{F23D020F-30D0-F047-9FCA-53C8B31E67C0}" type="datetime1">
              <a:rPr lang="en-US" smtClean="0"/>
              <a:pPr/>
              <a:t>9/18/24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F836CA1-FEF8-8B46-AC3B-008BF647C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9864" y="6379757"/>
            <a:ext cx="4723409" cy="365125"/>
          </a:xfrm>
        </p:spPr>
        <p:txBody>
          <a:bodyPr/>
          <a:lstStyle>
            <a:lvl1pPr>
              <a:defRPr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Edit footer to add department / title name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98DDF4C-8F56-0047-883F-E1B6936BE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4718" y="6385626"/>
            <a:ext cx="460552" cy="365125"/>
          </a:xfrm>
        </p:spPr>
        <p:txBody>
          <a:bodyPr/>
          <a:lstStyle>
            <a:lvl1pPr>
              <a:defRPr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A16B8CB-D56F-2744-807F-154426EF1D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2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62C740-F8C1-FF46-8CA9-BD5F4BF0A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6D56DF8E-A258-7144-8E54-7BB18F4B4455}" type="datetime1">
              <a:rPr lang="en-US" smtClean="0"/>
              <a:t>9/18/24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E1F79D-61BE-A741-9261-0739EE055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Edit footer to add department / title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69ACF0-3D9F-FB45-A2F7-2DEB25642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B8CB-D56F-2744-807F-154426EF1DF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80F86FC-35DC-2846-A754-69CEAC934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517363"/>
            <a:ext cx="10637520" cy="85424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2503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75A66-0C4D-E74B-A752-506B36EEDE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159116" y="6316834"/>
            <a:ext cx="8432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</a:defRPr>
            </a:lvl1pPr>
          </a:lstStyle>
          <a:p>
            <a:fld id="{353451E3-4F41-1445-87BC-F9CDA16C100D}" type="datetime1">
              <a:rPr lang="en-US" smtClean="0">
                <a:latin typeface="Helvetica" pitchFamily="2" charset="0"/>
              </a:rPr>
              <a:t>9/18/24</a:t>
            </a:fld>
            <a:endParaRPr lang="en-US">
              <a:latin typeface="Helvetica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37071-1953-F449-9911-5C43C3CE9F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6671" y="6329128"/>
            <a:ext cx="46441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 baseline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r>
              <a:rPr lang="en-US"/>
              <a:t>Edit footer to add department / title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4E634-0D26-394D-BB12-B982CDF637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24778" y="6316834"/>
            <a:ext cx="460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 baseline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fld id="{8A16B8CB-D56F-2744-807F-154426EF1D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itle Placeholder 12">
            <a:extLst>
              <a:ext uri="{FF2B5EF4-FFF2-40B4-BE49-F238E27FC236}">
                <a16:creationId xmlns:a16="http://schemas.microsoft.com/office/drawing/2014/main" id="{F49C8A26-9D16-E04A-980E-5DD0108FD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670" y="599090"/>
            <a:ext cx="10515600" cy="44248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</a:t>
            </a:r>
            <a:br>
              <a:rPr lang="en-US"/>
            </a:br>
            <a:r>
              <a:rPr lang="en-US"/>
              <a:t>to edit </a:t>
            </a:r>
            <a:br>
              <a:rPr lang="en-US"/>
            </a:br>
            <a:r>
              <a:rPr lang="en-US"/>
              <a:t>Master </a:t>
            </a:r>
            <a:br>
              <a:rPr lang="en-US"/>
            </a:br>
            <a:r>
              <a:rPr lang="en-US"/>
              <a:t>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5DF2674-7339-C84F-B2D7-B4544D96B62B}"/>
              </a:ext>
            </a:extLst>
          </p:cNvPr>
          <p:cNvCxnSpPr/>
          <p:nvPr userDrawn="1"/>
        </p:nvCxnSpPr>
        <p:spPr>
          <a:xfrm>
            <a:off x="10885022" y="6316834"/>
            <a:ext cx="0" cy="3651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B71739F3-1551-AA48-B130-A5C00E7AFF2E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575320" y="7043604"/>
            <a:ext cx="1493900" cy="438715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F36C05F-ED3A-A549-A054-FE0517623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6671" y="5127686"/>
            <a:ext cx="10371794" cy="804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8339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0" r:id="rId2"/>
    <p:sldLayoutId id="2147483649" r:id="rId3"/>
    <p:sldLayoutId id="2147483652" r:id="rId4"/>
    <p:sldLayoutId id="2147483656" r:id="rId5"/>
    <p:sldLayoutId id="2147483660" r:id="rId6"/>
    <p:sldLayoutId id="2147483659" r:id="rId7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6000" b="0" i="0" kern="1200" cap="all" baseline="0">
          <a:solidFill>
            <a:schemeClr val="bg1"/>
          </a:solidFill>
          <a:latin typeface="Arial Black" panose="020B0604020202020204" pitchFamily="34" charset="0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Tx/>
        <a:buNone/>
        <a:defRPr sz="2800" b="0" i="0" kern="1200" cap="all" baseline="0">
          <a:solidFill>
            <a:schemeClr val="bg2"/>
          </a:solidFill>
          <a:latin typeface="Helvetica" pitchFamily="2" charset="0"/>
          <a:ea typeface="+mn-ea"/>
          <a:cs typeface="+mn-cs"/>
        </a:defRPr>
      </a:lvl1pPr>
      <a:lvl2pPr marL="457189" indent="0" algn="ctr" defTabSz="914377" rtl="0" eaLnBrk="1" latinLnBrk="0" hangingPunct="1">
        <a:lnSpc>
          <a:spcPct val="90000"/>
        </a:lnSpc>
        <a:spcBef>
          <a:spcPts val="500"/>
        </a:spcBef>
        <a:buFontTx/>
        <a:buNone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914377" indent="0" algn="ctr" defTabSz="914377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bg2"/>
          </a:solidFill>
          <a:latin typeface="+mn-lt"/>
          <a:ea typeface="+mn-ea"/>
          <a:cs typeface="+mn-cs"/>
        </a:defRPr>
      </a:lvl3pPr>
      <a:lvl4pPr marL="1371566" indent="0" algn="ctr" defTabSz="914377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1828754" indent="0" algn="ctr" defTabSz="914377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background with white dots&#10;&#10;Description automatically generated">
            <a:extLst>
              <a:ext uri="{FF2B5EF4-FFF2-40B4-BE49-F238E27FC236}">
                <a16:creationId xmlns:a16="http://schemas.microsoft.com/office/drawing/2014/main" id="{136AEFF4-630B-939B-0B6F-6A469064D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9814" y="0"/>
            <a:ext cx="1812186" cy="143464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59C6F-ECC6-AA47-99B8-36EBA5FA4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Spring CS 499 Senior Design Project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E4516-D517-3844-9094-5B5A0FDAB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D4BD-2350-BD41-BBB5-F65697F3306D}" type="datetime1">
              <a:rPr lang="en-US" smtClean="0">
                <a:latin typeface="Helvetica" pitchFamily="2" charset="0"/>
              </a:rPr>
              <a:t>9/18/24</a:t>
            </a:fld>
            <a:endParaRPr lang="en-US">
              <a:latin typeface="Helvetica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BDDBF-7AD5-6F41-9E3C-6F5FC3610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Online Concept Exchange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1AD12-4592-D74F-9CC1-53CA535AA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B8CB-D56F-2744-807F-154426EF1DF6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688DD6-416B-453F-826C-182E3BE64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33478">
            <a:off x="5775371" y="-742309"/>
            <a:ext cx="5969262" cy="76543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904086-421E-9C47-8629-382F2C02D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Online Concept Exchange</a:t>
            </a:r>
          </a:p>
        </p:txBody>
      </p:sp>
    </p:spTree>
    <p:extLst>
      <p:ext uri="{BB962C8B-B14F-4D97-AF65-F5344CB8AC3E}">
        <p14:creationId xmlns:p14="http://schemas.microsoft.com/office/powerpoint/2010/main" val="4227384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0D377-9ADB-3BF5-9F0C-A07216D98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9F50528-4199-3BB3-EF21-9D009604C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5477" y="1125744"/>
            <a:ext cx="5600700" cy="4851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A2E861-F13F-ADFF-5A86-02293008E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864" y="430891"/>
            <a:ext cx="11299785" cy="427451"/>
          </a:xfrm>
        </p:spPr>
        <p:txBody>
          <a:bodyPr>
            <a:normAutofit fontScale="90000"/>
          </a:bodyPr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8560-7812-BAD1-535A-15A11C98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241" y="1413165"/>
            <a:ext cx="5193181" cy="484963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>
              <a:latin typeface="Helvetica"/>
              <a:cs typeface="Helvetica"/>
            </a:endParaRPr>
          </a:p>
          <a:p>
            <a:endParaRPr lang="en-US">
              <a:latin typeface="Helvetica"/>
              <a:cs typeface="Helvetica"/>
            </a:endParaRPr>
          </a:p>
          <a:p>
            <a:endParaRPr lang="en-US">
              <a:latin typeface="Helvetica"/>
              <a:cs typeface="Helvetica"/>
            </a:endParaRPr>
          </a:p>
          <a:p>
            <a:endParaRPr lang="en-US">
              <a:latin typeface="Helvetica"/>
              <a:cs typeface="Helvetica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4C2563-8FE0-9104-AC1B-5BDB07C54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BF808-0F87-0046-8B15-31E9F1CC10B5}" type="datetime1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D6B5F-CF43-FBFB-B8C1-2B0D6B5F8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Online Concept Exchange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F24BC-4E1B-4021-B060-D6B3DC9B6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B8CB-D56F-2744-807F-154426EF1DF6}" type="slidenum">
              <a:rPr lang="en-US" smtClean="0"/>
              <a:t>10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196DF9-230B-8962-2C2F-B0895B893F0E}"/>
              </a:ext>
            </a:extLst>
          </p:cNvPr>
          <p:cNvSpPr txBox="1"/>
          <p:nvPr/>
        </p:nvSpPr>
        <p:spPr>
          <a:xfrm>
            <a:off x="694241" y="1356590"/>
            <a:ext cx="5355723" cy="48936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latin typeface="Helvetica"/>
                <a:cs typeface="Arial"/>
              </a:rPr>
              <a:t>Home Page with Interactive Board</a:t>
            </a:r>
          </a:p>
          <a:p>
            <a:pPr marL="342900" indent="-342900">
              <a:buFont typeface="Arial"/>
              <a:buChar char="•"/>
            </a:pPr>
            <a:r>
              <a:rPr lang="en-US" sz="2400">
                <a:latin typeface="Helvetica"/>
                <a:cs typeface="Arial"/>
              </a:rPr>
              <a:t>captures the image and spirit of the game while assisting with navigation</a:t>
            </a:r>
            <a:endParaRPr lang="en-US">
              <a:latin typeface="Helvetica"/>
              <a:cs typeface="Arial" panose="020B0604020202020204"/>
            </a:endParaRPr>
          </a:p>
          <a:p>
            <a:endParaRPr lang="en-US" sz="2400">
              <a:latin typeface="Helvetica" pitchFamily="2" charset="0"/>
              <a:cs typeface="Arial"/>
            </a:endParaRPr>
          </a:p>
          <a:p>
            <a:r>
              <a:rPr lang="en-US" sz="2400" b="1">
                <a:latin typeface="Helvetica"/>
                <a:cs typeface="Arial"/>
              </a:rPr>
              <a:t>Nine Block Pages </a:t>
            </a:r>
            <a:endParaRPr lang="en-US" sz="2400" b="1">
              <a:latin typeface="Helvetica" pitchFamily="2" charset="0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latin typeface="Arial"/>
                <a:cs typeface="Arial"/>
              </a:rPr>
              <a:t>provides information on how to learn and live</a:t>
            </a:r>
            <a:endParaRPr lang="en-US" sz="2400" b="1">
              <a:latin typeface="Arial"/>
              <a:cs typeface="Arial"/>
            </a:endParaRPr>
          </a:p>
          <a:p>
            <a:endParaRPr lang="en-US" sz="2400">
              <a:latin typeface="Helvetica" pitchFamily="2" charset="0"/>
              <a:cs typeface="Arial"/>
            </a:endParaRPr>
          </a:p>
          <a:p>
            <a:r>
              <a:rPr lang="en-US" sz="2400" b="1">
                <a:latin typeface="Helvetica"/>
                <a:cs typeface="Arial"/>
              </a:rPr>
              <a:t>Forum Foundation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latin typeface="Arial"/>
                <a:cs typeface="Arial"/>
              </a:rPr>
              <a:t>ready-to-use code for forum features, including account and database creation</a:t>
            </a:r>
            <a:endParaRPr lang="en-US" sz="2400" b="1">
              <a:latin typeface="Arial"/>
              <a:cs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8B633C-EA62-1207-D3DE-8CC0434C408E}"/>
              </a:ext>
            </a:extLst>
          </p:cNvPr>
          <p:cNvSpPr/>
          <p:nvPr/>
        </p:nvSpPr>
        <p:spPr>
          <a:xfrm>
            <a:off x="11364718" y="0"/>
            <a:ext cx="827282" cy="9018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660EE8-61DB-C7A8-9F5B-DE2DF9EAB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9093">
            <a:off x="10766045" y="-374215"/>
            <a:ext cx="2024627" cy="176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462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57CE1-E254-1240-AC71-3DCBB3F7E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1" y="1112424"/>
            <a:ext cx="10247423" cy="1128971"/>
          </a:xfrm>
        </p:spPr>
        <p:txBody>
          <a:bodyPr/>
          <a:lstStyle/>
          <a:p>
            <a:r>
              <a:rPr lang="en-US">
                <a:latin typeface="Arial Black"/>
              </a:rPr>
              <a:t>Questions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9D6B04-114A-C941-9CA6-5FC2E27FA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8BC75-0922-8742-912A-154228CD6199}" type="datetime1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66997-0BA4-6443-95BF-4F2572FA8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Online Concept Exchange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F566B-D6EF-1941-8A96-BACBA6881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B8CB-D56F-2744-807F-154426EF1DF6}" type="slidenum">
              <a:rPr lang="en-US" smtClean="0"/>
              <a:t>11</a:t>
            </a:fld>
            <a:endParaRPr lang="en-US"/>
          </a:p>
        </p:txBody>
      </p:sp>
      <p:pic>
        <p:nvPicPr>
          <p:cNvPr id="10" name="Picture 9" descr="A blue background with white dots&#10;&#10;Description automatically generated">
            <a:extLst>
              <a:ext uri="{FF2B5EF4-FFF2-40B4-BE49-F238E27FC236}">
                <a16:creationId xmlns:a16="http://schemas.microsoft.com/office/drawing/2014/main" id="{A58D6C77-4CEB-D421-EA7A-DAF17C38E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9814" y="0"/>
            <a:ext cx="1812186" cy="14346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83FDA3-10DA-9BE7-7628-A89A14676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33478">
            <a:off x="5775371" y="-742309"/>
            <a:ext cx="5969262" cy="765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88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D2556E7-099B-7BBD-D341-4EE1F8EB1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8384" y="594156"/>
            <a:ext cx="5676886" cy="56686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69AF3-AAAB-A543-BCC8-B730B605C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Arial Black"/>
              </a:rPr>
              <a:t>Introduction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B4337-C608-5543-B1A7-4245F6379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864" y="1413165"/>
            <a:ext cx="5511616" cy="48496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b="1">
                <a:latin typeface="Helvetica"/>
                <a:cs typeface="Helvetica"/>
              </a:rPr>
              <a:t>Stephanie Fairchild </a:t>
            </a:r>
            <a:r>
              <a:rPr lang="en-US" b="1" err="1">
                <a:latin typeface="Helvetica"/>
                <a:cs typeface="Helvetica"/>
              </a:rPr>
              <a:t>Fister</a:t>
            </a:r>
            <a:endParaRPr lang="en-US" b="1">
              <a:latin typeface="Helvetica"/>
              <a:cs typeface="Helvetica"/>
            </a:endParaRP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teacher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creator of The Human Domino Effect</a:t>
            </a:r>
            <a:endParaRPr lang="en-US"/>
          </a:p>
          <a:p>
            <a:endParaRPr lang="en-US">
              <a:latin typeface="Helvetica"/>
              <a:cs typeface="Helvetica"/>
            </a:endParaRPr>
          </a:p>
          <a:p>
            <a:r>
              <a:rPr lang="en-US" b="1">
                <a:latin typeface="Helvetica"/>
                <a:cs typeface="Helvetica"/>
              </a:rPr>
              <a:t>Problems 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lack of at home learning environments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not much emphasis on learning mindset</a:t>
            </a:r>
          </a:p>
          <a:p>
            <a:endParaRPr lang="en-US">
              <a:latin typeface="Helvetica"/>
              <a:cs typeface="Helvetica"/>
            </a:endParaRPr>
          </a:p>
          <a:p>
            <a:r>
              <a:rPr lang="en-US" b="1">
                <a:latin typeface="Helvetica"/>
                <a:cs typeface="Helvetica"/>
              </a:rPr>
              <a:t>Initial Scope 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create website called the Online Concept Exchange inspired by The Human Domino Effect Game</a:t>
            </a:r>
          </a:p>
          <a:p>
            <a:endParaRPr lang="en-US">
              <a:latin typeface="Helvetica"/>
              <a:cs typeface="Helvetica"/>
            </a:endParaRPr>
          </a:p>
          <a:p>
            <a:endParaRPr lang="en-US">
              <a:latin typeface="Helvetica"/>
              <a:cs typeface="Helvetica"/>
            </a:endParaRPr>
          </a:p>
          <a:p>
            <a:pPr marL="342900" indent="-342900">
              <a:buFont typeface="Arial"/>
              <a:buChar char="•"/>
            </a:pPr>
            <a:endParaRPr lang="en-US">
              <a:latin typeface="Helvetica"/>
              <a:cs typeface="Helvetica"/>
            </a:endParaRPr>
          </a:p>
          <a:p>
            <a:pPr marL="799465" lvl="1" indent="0">
              <a:buNone/>
            </a:pPr>
            <a:endParaRPr lang="en-US">
              <a:latin typeface="Helvetica"/>
              <a:cs typeface="Helvetica"/>
            </a:endParaRPr>
          </a:p>
          <a:p>
            <a:pPr marL="1142365" lvl="1" indent="-342900">
              <a:buFont typeface="Courier New"/>
              <a:buChar char="o"/>
            </a:pPr>
            <a:endParaRPr lang="en-US">
              <a:latin typeface="Helvetica"/>
              <a:cs typeface="Helvetica"/>
            </a:endParaRPr>
          </a:p>
          <a:p>
            <a:pPr marL="1142365" lvl="1" indent="-342900">
              <a:buFont typeface="Courier New"/>
              <a:buChar char="o"/>
            </a:pPr>
            <a:endParaRPr lang="en-US">
              <a:latin typeface="Helvetica"/>
              <a:cs typeface="Helvetica"/>
            </a:endParaRPr>
          </a:p>
          <a:p>
            <a:pPr marL="1142365" lvl="1" indent="-342900">
              <a:buFont typeface="Courier New"/>
              <a:buChar char="o"/>
            </a:pPr>
            <a:endParaRPr lang="en-US">
              <a:latin typeface="Helvetica"/>
              <a:cs typeface="Helvetica"/>
            </a:endParaRPr>
          </a:p>
          <a:p>
            <a:pPr marL="1142365" lvl="1" indent="-342900">
              <a:buFont typeface="Courier New"/>
              <a:buChar char="o"/>
            </a:pPr>
            <a:endParaRPr lang="en-US">
              <a:latin typeface="Helvetica"/>
              <a:cs typeface="Helvetica"/>
            </a:endParaRPr>
          </a:p>
          <a:p>
            <a:pPr marL="799465" lvl="1" indent="0">
              <a:buNone/>
            </a:pPr>
            <a:endParaRPr lang="en-US">
              <a:latin typeface="Helvetica"/>
              <a:cs typeface="Helvetica"/>
            </a:endParaRPr>
          </a:p>
          <a:p>
            <a:pPr marL="1142365" lvl="1" indent="-342900">
              <a:buFont typeface="Courier New"/>
              <a:buChar char="o"/>
            </a:pPr>
            <a:endParaRPr lang="en-US">
              <a:latin typeface="Helvetica"/>
              <a:cs typeface="Helvetica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8FADD-552C-5C4D-A775-DCDC51680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BF808-0F87-0046-8B15-31E9F1CC10B5}" type="datetime1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5BD099-6FDA-A145-99D1-1E6BA3E4E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Online Concept Exchange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AA697-0581-F04C-AB5A-ED12EE5B8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B8CB-D56F-2744-807F-154426EF1DF6}" type="slidenum">
              <a:rPr lang="en-US" smtClean="0"/>
              <a:t>2</a:t>
            </a:fld>
            <a:endParaRPr lang="en-US"/>
          </a:p>
        </p:txBody>
      </p:sp>
      <p:pic>
        <p:nvPicPr>
          <p:cNvPr id="9" name="Content Placeholder 8" descr="A screenshot of a phone&#10;&#10;Description automatically generated">
            <a:extLst>
              <a:ext uri="{FF2B5EF4-FFF2-40B4-BE49-F238E27FC236}">
                <a16:creationId xmlns:a16="http://schemas.microsoft.com/office/drawing/2014/main" id="{E996A146-CD9A-410F-49D1-8C47819DF6A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3"/>
          <a:stretch>
            <a:fillRect/>
          </a:stretch>
        </p:blipFill>
        <p:spPr>
          <a:xfrm>
            <a:off x="7240652" y="1657347"/>
            <a:ext cx="3543825" cy="3543306"/>
          </a:xfrm>
          <a:prstGeom prst="ellipse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2163C44-AA3D-9DBF-9881-01CB0CCA2142}"/>
              </a:ext>
            </a:extLst>
          </p:cNvPr>
          <p:cNvSpPr/>
          <p:nvPr/>
        </p:nvSpPr>
        <p:spPr>
          <a:xfrm>
            <a:off x="11364718" y="0"/>
            <a:ext cx="827282" cy="9018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5DFAFB-8294-53A0-2F0F-B030990858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9093">
            <a:off x="10766045" y="-374215"/>
            <a:ext cx="2024627" cy="176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976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3F584A-9BAF-69C6-1006-61D878A56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D020F-30D0-F047-9FCA-53C8B31E67C0}" type="datetime1">
              <a:rPr lang="en-US" smtClean="0"/>
              <a:pPr/>
              <a:t>9/18/24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744B49-0E2E-F6E6-E3A8-8801C2E7C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Edit footer to add department / title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229E0-B668-6271-F6FD-23FF0B72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B8CB-D56F-2744-807F-154426EF1DF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DF0A376-71A8-C9D7-7F07-F83E443FC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1449" y="273831"/>
            <a:ext cx="7229102" cy="427451"/>
          </a:xfrm>
        </p:spPr>
        <p:txBody>
          <a:bodyPr>
            <a:normAutofit fontScale="90000"/>
          </a:bodyPr>
          <a:lstStyle/>
          <a:p>
            <a:r>
              <a:rPr lang="en-US"/>
              <a:t>The Human Domino Effect Game</a:t>
            </a:r>
          </a:p>
        </p:txBody>
      </p:sp>
      <p:pic>
        <p:nvPicPr>
          <p:cNvPr id="9" name="Content Placeholder 8" descr="A close-up of a board game&#10;&#10;Description automatically generated">
            <a:extLst>
              <a:ext uri="{FF2B5EF4-FFF2-40B4-BE49-F238E27FC236}">
                <a16:creationId xmlns:a16="http://schemas.microsoft.com/office/drawing/2014/main" id="{907A9A0F-B538-DF7B-48C8-2A7BE54C30A3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 rotWithShape="1">
          <a:blip r:embed="rId3"/>
          <a:srcRect l="3132" r="2973" b="24256"/>
          <a:stretch/>
        </p:blipFill>
        <p:spPr>
          <a:xfrm>
            <a:off x="0" y="1955447"/>
            <a:ext cx="12192000" cy="4902554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9DE4C7-D4F1-0EE9-C6E0-55402FCD5BE8}"/>
              </a:ext>
            </a:extLst>
          </p:cNvPr>
          <p:cNvSpPr txBox="1"/>
          <p:nvPr/>
        </p:nvSpPr>
        <p:spPr>
          <a:xfrm>
            <a:off x="679864" y="962676"/>
            <a:ext cx="3289463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1">
                <a:cs typeface="Arial"/>
              </a:rPr>
              <a:t>Level One</a:t>
            </a:r>
            <a:r>
              <a:rPr lang="en-US">
                <a:cs typeface="Arial"/>
              </a:rPr>
              <a:t>: 3 circle Venn diagram of Health, Liberty, and Happiness</a:t>
            </a:r>
          </a:p>
          <a:p>
            <a:endParaRPr lang="en-US" b="1"/>
          </a:p>
          <a:p>
            <a:r>
              <a:rPr lang="en-US" b="1"/>
              <a:t>Level Two through Four</a:t>
            </a:r>
            <a:r>
              <a:rPr lang="en-US"/>
              <a:t>: 60 human footprint tiles that tell our collective history</a:t>
            </a:r>
            <a:endParaRPr lang="en-US">
              <a:cs typeface="Arial"/>
            </a:endParaRPr>
          </a:p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454830-5402-62A6-8968-27ED265E3ADD}"/>
              </a:ext>
            </a:extLst>
          </p:cNvPr>
          <p:cNvSpPr txBox="1"/>
          <p:nvPr/>
        </p:nvSpPr>
        <p:spPr>
          <a:xfrm>
            <a:off x="7263742" y="962676"/>
            <a:ext cx="41009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Levels Five and Six: </a:t>
            </a:r>
            <a:r>
              <a:rPr lang="en-US"/>
              <a:t>9 building blocks on how to live and 9 arching blocks on the branches of human knowledge</a:t>
            </a:r>
          </a:p>
          <a:p>
            <a:endParaRPr lang="en-US" b="1"/>
          </a:p>
          <a:p>
            <a:r>
              <a:rPr lang="en-US" b="1"/>
              <a:t>Level Seven: </a:t>
            </a:r>
            <a:r>
              <a:rPr lang="en-US"/>
              <a:t>a project to imagine and contribute to a better future in your community</a:t>
            </a:r>
            <a:endParaRPr lang="en-US" b="1"/>
          </a:p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2224DB-9AA1-2A18-9199-6307578E6330}"/>
              </a:ext>
            </a:extLst>
          </p:cNvPr>
          <p:cNvSpPr/>
          <p:nvPr/>
        </p:nvSpPr>
        <p:spPr>
          <a:xfrm>
            <a:off x="11364718" y="0"/>
            <a:ext cx="827282" cy="9018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4AC48C-FC60-EF61-0616-3959BCEBED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9093">
            <a:off x="10766045" y="-374215"/>
            <a:ext cx="2024627" cy="176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067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diagram of a structure&#10;&#10;Description automatically generated">
            <a:extLst>
              <a:ext uri="{FF2B5EF4-FFF2-40B4-BE49-F238E27FC236}">
                <a16:creationId xmlns:a16="http://schemas.microsoft.com/office/drawing/2014/main" id="{9835B7CF-EE78-854E-7821-0BC422CAF1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26345" y="2033045"/>
            <a:ext cx="6823034" cy="2791909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33BDA-43E3-EB45-A8C2-0028BE2ADA8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77241" y="1425156"/>
            <a:ext cx="4106486" cy="48736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latin typeface="Helvetica"/>
                <a:cs typeface="Helvetica"/>
              </a:rPr>
              <a:t>Resource Site</a:t>
            </a:r>
            <a:endParaRPr lang="en-US" b="1" dirty="0">
              <a:cs typeface="Helvetica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Helvetica"/>
                <a:cs typeface="Helvetica"/>
              </a:rPr>
              <a:t>access information and resources for each of the 9 how to live building blocks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Helvetica"/>
                <a:cs typeface="Helvetica"/>
              </a:rPr>
              <a:t>geared towards parents</a:t>
            </a:r>
          </a:p>
          <a:p>
            <a:endParaRPr lang="en-US" dirty="0">
              <a:latin typeface="Helvetica"/>
              <a:cs typeface="Helvetica"/>
            </a:endParaRPr>
          </a:p>
          <a:p>
            <a:r>
              <a:rPr lang="en-US" b="1" dirty="0">
                <a:latin typeface="Helvetica"/>
                <a:cs typeface="Helvetica"/>
              </a:rPr>
              <a:t>Forum Site</a:t>
            </a:r>
            <a:endParaRPr lang="en-US" b="1" dirty="0">
              <a:cs typeface="Helvetica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Helvetica"/>
                <a:cs typeface="Helvetica"/>
              </a:rPr>
              <a:t>create &amp; edit posts with home learning environment ideas</a:t>
            </a:r>
            <a:endParaRPr lang="en-US" dirty="0">
              <a:cs typeface="Helvetica"/>
            </a:endParaRPr>
          </a:p>
          <a:p>
            <a:endParaRPr lang="en-US" dirty="0">
              <a:latin typeface="Helvetica"/>
              <a:cs typeface="Helvetica"/>
            </a:endParaRPr>
          </a:p>
          <a:p>
            <a:endParaRPr lang="en-US" dirty="0">
              <a:cs typeface="Helvetica"/>
            </a:endParaRPr>
          </a:p>
          <a:p>
            <a:endParaRPr lang="en-US" dirty="0">
              <a:cs typeface="Helvetica"/>
            </a:endParaRPr>
          </a:p>
          <a:p>
            <a:endParaRPr lang="en-US" dirty="0">
              <a:cs typeface="Helvetica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81BE10-6BFC-FB4E-B6A4-46EE0B706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task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2DC6D-A468-0945-84E2-3A7F49BF62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59116" y="6316834"/>
            <a:ext cx="843219" cy="365125"/>
          </a:xfrm>
        </p:spPr>
        <p:txBody>
          <a:bodyPr/>
          <a:lstStyle/>
          <a:p>
            <a:fld id="{E092A12B-AE2D-4843-A57A-98C08D1B22B2}" type="datetime1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1F7167-8FA3-B74D-8FDF-641D7D66C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6671" y="6329128"/>
            <a:ext cx="4644102" cy="365125"/>
          </a:xfrm>
        </p:spPr>
        <p:txBody>
          <a:bodyPr/>
          <a:lstStyle/>
          <a:p>
            <a:r>
              <a:rPr lang="en-US"/>
              <a:t>Online Concept Exchange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3A6EEF-0A40-164D-B515-6A8399FF1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4778" y="6316834"/>
            <a:ext cx="460552" cy="365125"/>
          </a:xfrm>
        </p:spPr>
        <p:txBody>
          <a:bodyPr/>
          <a:lstStyle/>
          <a:p>
            <a:fld id="{8A16B8CB-D56F-2744-807F-154426EF1DF6}" type="slidenum">
              <a:rPr lang="en-US" smtClean="0"/>
              <a:t>4</a:t>
            </a:fld>
            <a:endParaRPr lang="en-US"/>
          </a:p>
        </p:txBody>
      </p:sp>
      <p:pic>
        <p:nvPicPr>
          <p:cNvPr id="15" name="Picture 14" descr="A black point on a white background&#10;&#10;Description automatically generated">
            <a:extLst>
              <a:ext uri="{FF2B5EF4-FFF2-40B4-BE49-F238E27FC236}">
                <a16:creationId xmlns:a16="http://schemas.microsoft.com/office/drawing/2014/main" id="{DE8D0448-F88A-ACA0-718E-F563D0510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6345" y="5168707"/>
            <a:ext cx="6711427" cy="87388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01F80DA-FB3A-F021-3ACF-08D78CFEF29F}"/>
              </a:ext>
            </a:extLst>
          </p:cNvPr>
          <p:cNvSpPr/>
          <p:nvPr/>
        </p:nvSpPr>
        <p:spPr>
          <a:xfrm>
            <a:off x="11364718" y="0"/>
            <a:ext cx="827282" cy="9018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6A7A0E8-80AD-DEC9-0CD5-FF4BF7F4CE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19093">
            <a:off x="10766045" y="-374215"/>
            <a:ext cx="2024627" cy="176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24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0467E-283C-6657-2EB9-99492B71A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4FA26-B9EC-93F2-CB4F-A5F716D3D12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263691" y="1467012"/>
            <a:ext cx="4258784" cy="48736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latin typeface="Helvetica"/>
                <a:cs typeface="Helvetica"/>
              </a:rPr>
              <a:t>Server Side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Flask Web Microframework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Jinja</a:t>
            </a:r>
          </a:p>
          <a:p>
            <a:endParaRPr lang="en-US">
              <a:latin typeface="Helvetica"/>
              <a:cs typeface="Helvetica"/>
            </a:endParaRPr>
          </a:p>
          <a:p>
            <a:r>
              <a:rPr lang="en-US" b="1">
                <a:latin typeface="Helvetica"/>
                <a:cs typeface="Helvetica"/>
              </a:rPr>
              <a:t>Client Side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HTML + CSS + JS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Bootstrap</a:t>
            </a:r>
          </a:p>
          <a:p>
            <a:endParaRPr lang="en-US">
              <a:latin typeface="Helvetica"/>
              <a:cs typeface="Helvetica"/>
            </a:endParaRPr>
          </a:p>
          <a:p>
            <a:r>
              <a:rPr lang="en-US" b="1">
                <a:latin typeface="Helvetica"/>
                <a:cs typeface="Helvetica"/>
              </a:rPr>
              <a:t>Database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SQLite3, development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A0752-23A5-445E-1118-1626841F87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59116" y="6316834"/>
            <a:ext cx="843219" cy="365125"/>
          </a:xfrm>
        </p:spPr>
        <p:txBody>
          <a:bodyPr/>
          <a:lstStyle/>
          <a:p>
            <a:fld id="{E092A12B-AE2D-4843-A57A-98C08D1B22B2}" type="datetime1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8671E2-85FB-E0BD-CCAD-82BF08CF3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6671" y="6329128"/>
            <a:ext cx="4644102" cy="365125"/>
          </a:xfrm>
        </p:spPr>
        <p:txBody>
          <a:bodyPr/>
          <a:lstStyle/>
          <a:p>
            <a:r>
              <a:rPr lang="en-US"/>
              <a:t>Online Concept Exchange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8C2B50-F16E-0038-AEAF-25FEFE65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4778" y="6316834"/>
            <a:ext cx="460552" cy="365125"/>
          </a:xfrm>
        </p:spPr>
        <p:txBody>
          <a:bodyPr/>
          <a:lstStyle/>
          <a:p>
            <a:fld id="{8A16B8CB-D56F-2744-807F-154426EF1DF6}" type="slidenum">
              <a:rPr lang="en-US" smtClean="0"/>
              <a:t>5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2C656D-6FA1-F3FA-C0D3-ADCAE02BAE10}"/>
              </a:ext>
            </a:extLst>
          </p:cNvPr>
          <p:cNvSpPr/>
          <p:nvPr/>
        </p:nvSpPr>
        <p:spPr>
          <a:xfrm>
            <a:off x="11364718" y="0"/>
            <a:ext cx="827282" cy="9018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951816-0005-54DA-5445-CC79AC2A5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9093">
            <a:off x="10766045" y="-374215"/>
            <a:ext cx="2024627" cy="1767240"/>
          </a:xfrm>
          <a:prstGeom prst="rect">
            <a:avLst/>
          </a:prstGeom>
        </p:spPr>
      </p:pic>
      <p:pic>
        <p:nvPicPr>
          <p:cNvPr id="12" name="Picture 11" descr="A diagram of a diagram&#10;&#10;Description automatically generated">
            <a:extLst>
              <a:ext uri="{FF2B5EF4-FFF2-40B4-BE49-F238E27FC236}">
                <a16:creationId xmlns:a16="http://schemas.microsoft.com/office/drawing/2014/main" id="{1234006A-B43A-7B9F-4E6B-8C740BF0B9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19" r="2509"/>
          <a:stretch/>
        </p:blipFill>
        <p:spPr>
          <a:xfrm>
            <a:off x="563225" y="0"/>
            <a:ext cx="659997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F0FEEF-ED5F-4497-5D6A-F64AB7119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0051" y="517363"/>
            <a:ext cx="4994707" cy="854240"/>
          </a:xfrm>
        </p:spPr>
        <p:txBody>
          <a:bodyPr>
            <a:normAutofit/>
          </a:bodyPr>
          <a:lstStyle/>
          <a:p>
            <a:r>
              <a:rPr lang="en-US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2414863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00994-8CE4-E7EF-67A2-472386D73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4E8E39-6DEF-CDA9-5F30-CDC816E3AC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59116" y="6316834"/>
            <a:ext cx="843219" cy="365125"/>
          </a:xfrm>
        </p:spPr>
        <p:txBody>
          <a:bodyPr/>
          <a:lstStyle/>
          <a:p>
            <a:fld id="{E092A12B-AE2D-4843-A57A-98C08D1B22B2}" type="datetime1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1BA1EF-FDF7-4DFB-AD0D-CF860F822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6671" y="6329128"/>
            <a:ext cx="4644102" cy="365125"/>
          </a:xfrm>
        </p:spPr>
        <p:txBody>
          <a:bodyPr/>
          <a:lstStyle/>
          <a:p>
            <a:r>
              <a:rPr lang="en-US"/>
              <a:t>Online Concept Exchange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2989A-1AE9-2595-E24B-75EDD0046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4778" y="6316834"/>
            <a:ext cx="460552" cy="365125"/>
          </a:xfrm>
        </p:spPr>
        <p:txBody>
          <a:bodyPr/>
          <a:lstStyle/>
          <a:p>
            <a:fld id="{8A16B8CB-D56F-2744-807F-154426EF1DF6}" type="slidenum">
              <a:rPr lang="en-US" smtClean="0"/>
              <a:t>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56A029-F9C4-38D1-EF27-0B5A09E1D312}"/>
              </a:ext>
            </a:extLst>
          </p:cNvPr>
          <p:cNvSpPr/>
          <p:nvPr/>
        </p:nvSpPr>
        <p:spPr>
          <a:xfrm>
            <a:off x="11364718" y="0"/>
            <a:ext cx="827282" cy="9018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3F270A-8455-FB1E-5403-B4B35217B080}"/>
              </a:ext>
            </a:extLst>
          </p:cNvPr>
          <p:cNvSpPr/>
          <p:nvPr/>
        </p:nvSpPr>
        <p:spPr>
          <a:xfrm>
            <a:off x="0" y="20926"/>
            <a:ext cx="12192000" cy="3102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381620B-7C73-46D0-1901-A8004F75E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-263373"/>
            <a:ext cx="10637520" cy="854240"/>
          </a:xfrm>
        </p:spPr>
        <p:txBody>
          <a:bodyPr>
            <a:normAutofit/>
          </a:bodyPr>
          <a:lstStyle/>
          <a:p>
            <a:r>
              <a:rPr lang="en-US" sz="18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88121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707C67C-096D-E327-230E-89AB7A38DE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43"/>
          <a:stretch/>
        </p:blipFill>
        <p:spPr>
          <a:xfrm>
            <a:off x="5197004" y="1794204"/>
            <a:ext cx="6628266" cy="3677667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2096C-537E-DB3C-F14A-6905BFD38B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77240" y="1215817"/>
            <a:ext cx="4258784" cy="5319726"/>
          </a:xfrm>
        </p:spPr>
        <p:txBody>
          <a:bodyPr>
            <a:normAutofit fontScale="92500" lnSpcReduction="10000"/>
          </a:bodyPr>
          <a:lstStyle/>
          <a:p>
            <a:r>
              <a:rPr lang="en-US" b="1">
                <a:latin typeface="Helvetica"/>
                <a:cs typeface="Helvetica"/>
              </a:rPr>
              <a:t>Frontend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Helvetica"/>
                <a:cs typeface="Helvetica"/>
              </a:rPr>
              <a:t>page layout realigns to be mobile-friendly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Helvetica"/>
                <a:cs typeface="Helvetica"/>
              </a:rPr>
              <a:t>game board and nav-bar route to expected pages</a:t>
            </a:r>
          </a:p>
          <a:p>
            <a:endParaRPr lang="en-US" b="1">
              <a:latin typeface="Helvetica"/>
              <a:cs typeface="Helvetica"/>
            </a:endParaRPr>
          </a:p>
          <a:p>
            <a:r>
              <a:rPr lang="en-US" b="1">
                <a:latin typeface="Helvetica"/>
                <a:cs typeface="Helvetica"/>
              </a:rPr>
              <a:t>Backend Testing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Helvetica"/>
                <a:cs typeface="Helvetica"/>
              </a:rPr>
              <a:t>tests create-read-update-delete functionality for different features</a:t>
            </a:r>
          </a:p>
          <a:p>
            <a:endParaRPr lang="en-US">
              <a:latin typeface="Helvetica"/>
              <a:cs typeface="Helvetica"/>
            </a:endParaRPr>
          </a:p>
          <a:p>
            <a:r>
              <a:rPr lang="en-US" b="1">
                <a:latin typeface="Helvetica"/>
                <a:cs typeface="Helvetica"/>
              </a:rPr>
              <a:t>Defects Outstanding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Helvetica"/>
                <a:cs typeface="Helvetica"/>
              </a:rPr>
              <a:t>some links are not yet used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Helvetica"/>
                <a:cs typeface="Helvetica"/>
              </a:rPr>
              <a:t>unit testing not complete</a:t>
            </a:r>
          </a:p>
          <a:p>
            <a:endParaRPr lang="en-US" b="1">
              <a:latin typeface="Helvetica"/>
              <a:cs typeface="Helvetica"/>
            </a:endParaRPr>
          </a:p>
          <a:p>
            <a:endParaRPr lang="en-US">
              <a:latin typeface="Helvetica"/>
              <a:cs typeface="Helvetica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FA01A4-8B27-205C-85B9-1601A7A9A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9896E-428B-65A8-0438-FD80915B7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D020F-30D0-F047-9FCA-53C8B31E67C0}" type="datetime1">
              <a:rPr lang="en-US" smtClean="0"/>
              <a:pPr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7E93B8-AC20-6FA6-6EBC-F12CCD8FC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Online Concept Exchange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D9AD79-80B2-DAA8-6DA1-C849F644F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B8CB-D56F-2744-807F-154426EF1DF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50C53A-1F35-D868-C2A7-FB167E28AB8D}"/>
              </a:ext>
            </a:extLst>
          </p:cNvPr>
          <p:cNvSpPr/>
          <p:nvPr/>
        </p:nvSpPr>
        <p:spPr>
          <a:xfrm>
            <a:off x="11364718" y="0"/>
            <a:ext cx="827282" cy="9018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180F6A-AAEE-F394-46F3-5962B05DC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9093">
            <a:off x="10766045" y="-374215"/>
            <a:ext cx="2024627" cy="176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34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drawing of a child on a slide&#10;&#10;Description automatically generated">
            <a:extLst>
              <a:ext uri="{FF2B5EF4-FFF2-40B4-BE49-F238E27FC236}">
                <a16:creationId xmlns:a16="http://schemas.microsoft.com/office/drawing/2014/main" id="{73156C04-4E4A-D6DA-2F81-CB23FA34F3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12350" y="2143500"/>
            <a:ext cx="5029925" cy="2898867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588E3-A42F-375F-8DBB-27DC13E12E3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Aggressive development approach was needed</a:t>
            </a:r>
          </a:p>
          <a:p>
            <a:endParaRPr lang="en-US">
              <a:latin typeface="Helvetica"/>
              <a:cs typeface="Helvetica"/>
            </a:endParaRP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Staying in scope and managing time spent on project tasks is difficult</a:t>
            </a:r>
          </a:p>
          <a:p>
            <a:pPr marL="342900" indent="-342900">
              <a:buFont typeface="Arial"/>
              <a:buChar char="•"/>
            </a:pPr>
            <a:endParaRPr lang="en-US">
              <a:latin typeface="Helvetica"/>
              <a:cs typeface="Helvetica"/>
            </a:endParaRP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Managing GitHub Issues and sprints was new for us</a:t>
            </a:r>
            <a:endParaRPr lang="en-US">
              <a:cs typeface="Helvetica" pitchFamily="2" charset="0"/>
            </a:endParaRPr>
          </a:p>
          <a:p>
            <a:endParaRPr lang="en-US">
              <a:latin typeface="Helvetica"/>
              <a:cs typeface="Helvetica"/>
            </a:endParaRP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Requirements can change as the project takes shape</a:t>
            </a:r>
          </a:p>
          <a:p>
            <a:endParaRPr lang="en-US">
              <a:cs typeface="Helvetica" pitchFamily="2" charset="0"/>
            </a:endParaRPr>
          </a:p>
          <a:p>
            <a:pPr marL="342900" indent="-342900">
              <a:buFont typeface="Arial"/>
              <a:buChar char="•"/>
            </a:pPr>
            <a:endParaRPr lang="en-US">
              <a:cs typeface="Helvetica" pitchFamily="2" charset="0"/>
            </a:endParaRPr>
          </a:p>
          <a:p>
            <a:pPr marL="342900" indent="-342900">
              <a:buFont typeface="Arial"/>
              <a:buChar char="•"/>
            </a:pPr>
            <a:endParaRPr lang="en-US">
              <a:cs typeface="Helvetica" pitchFamily="2" charset="0"/>
            </a:endParaRPr>
          </a:p>
          <a:p>
            <a:pPr marL="342900" indent="-342900">
              <a:buFont typeface="Arial"/>
              <a:buChar char="•"/>
            </a:pPr>
            <a:endParaRPr lang="en-US">
              <a:cs typeface="Helvetica" pitchFamily="2" charset="0"/>
            </a:endParaRPr>
          </a:p>
          <a:p>
            <a:pPr marL="342900" indent="-342900">
              <a:buFont typeface="Arial"/>
              <a:buChar char="•"/>
            </a:pPr>
            <a:endParaRPr lang="en-US">
              <a:cs typeface="Helvetica" pitchFamily="2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5F5DB24-915B-75EA-E1CB-8E4D73BA2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 Black"/>
              </a:rPr>
              <a:t>Lessons Learned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BC981-58C0-0D1A-F48A-9B8214413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D020F-30D0-F047-9FCA-53C8B31E67C0}" type="datetime1">
              <a:rPr lang="en-US" smtClean="0"/>
              <a:pPr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887DC9-2AC6-BA3E-2B19-0A769F015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Online Concept Exchange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0FE458-659D-9D46-E32E-3AA160CC1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B8CB-D56F-2744-807F-154426EF1DF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B47EB5-9D5D-274B-1450-22B323E7B777}"/>
              </a:ext>
            </a:extLst>
          </p:cNvPr>
          <p:cNvSpPr/>
          <p:nvPr/>
        </p:nvSpPr>
        <p:spPr>
          <a:xfrm>
            <a:off x="11364718" y="0"/>
            <a:ext cx="827282" cy="9018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2BB740-4A00-337D-7EBA-47350B85EA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9093">
            <a:off x="10766045" y="-374215"/>
            <a:ext cx="2024627" cy="176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01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screenshot of a computer generated image of a satellite&#10;&#10;Description automatically generated">
            <a:extLst>
              <a:ext uri="{FF2B5EF4-FFF2-40B4-BE49-F238E27FC236}">
                <a16:creationId xmlns:a16="http://schemas.microsoft.com/office/drawing/2014/main" id="{9ED8BDA5-9E01-DA80-C30C-586C4AB999D2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7191227" cy="6858000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8BDEF3-62B3-99EA-B4B0-980009BE7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D020F-30D0-F047-9FCA-53C8B31E67C0}" type="datetime1">
              <a:rPr lang="en-US" smtClean="0"/>
              <a:pPr/>
              <a:t>9/18/24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98647-9672-C7BE-5DF6-B42E8DA88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B8CB-D56F-2744-807F-154426EF1DF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53EB9BB-D778-E2D2-A7B7-8994109022A3}"/>
              </a:ext>
            </a:extLst>
          </p:cNvPr>
          <p:cNvSpPr txBox="1">
            <a:spLocks/>
          </p:cNvSpPr>
          <p:nvPr/>
        </p:nvSpPr>
        <p:spPr>
          <a:xfrm>
            <a:off x="7552982" y="1467012"/>
            <a:ext cx="4258784" cy="48736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b="0" i="0" kern="1200" cap="none" baseline="0">
                <a:solidFill>
                  <a:srgbClr val="0033A0"/>
                </a:solidFill>
                <a:latin typeface="Helvetica" pitchFamily="2" charset="0"/>
                <a:ea typeface="+mn-ea"/>
                <a:cs typeface="+mn-cs"/>
              </a:defRPr>
            </a:lvl1pPr>
            <a:lvl2pPr marL="800080" indent="-342891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2000" b="0" i="0" kern="1200">
                <a:solidFill>
                  <a:srgbClr val="0033A0"/>
                </a:solidFill>
                <a:latin typeface="Helvetica" pitchFamily="2" charset="0"/>
                <a:ea typeface="+mn-ea"/>
                <a:cs typeface="+mn-cs"/>
              </a:defRPr>
            </a:lvl2pPr>
            <a:lvl3pPr marL="1257269" indent="-342891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800" b="0" i="0" kern="1200">
                <a:solidFill>
                  <a:srgbClr val="0033A0"/>
                </a:solidFill>
                <a:latin typeface="Helvetica" pitchFamily="2" charset="0"/>
                <a:ea typeface="+mn-ea"/>
                <a:cs typeface="+mn-cs"/>
              </a:defRPr>
            </a:lvl3pPr>
            <a:lvl4pPr marL="1657309" indent="-28574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rgbClr val="0033A0"/>
                </a:solidFill>
                <a:latin typeface="Helvetica" pitchFamily="2" charset="0"/>
                <a:ea typeface="+mn-ea"/>
                <a:cs typeface="+mn-cs"/>
              </a:defRPr>
            </a:lvl4pPr>
            <a:lvl5pPr marL="2114498" indent="-28574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rgbClr val="0033A0"/>
                </a:solidFill>
                <a:latin typeface="Helvetica" pitchFamily="2" charset="0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latin typeface="Helvetica"/>
                <a:cs typeface="Helvetica"/>
              </a:rPr>
              <a:t>Forum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add bulletin board or discussion posts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put safety and security first</a:t>
            </a:r>
          </a:p>
          <a:p>
            <a:pPr marL="342900" indent="-342900">
              <a:buFont typeface="Arial"/>
              <a:buChar char="•"/>
            </a:pPr>
            <a:endParaRPr lang="en-US">
              <a:latin typeface="Helvetica"/>
              <a:cs typeface="Helvetica"/>
            </a:endParaRPr>
          </a:p>
          <a:p>
            <a:r>
              <a:rPr lang="en-US" b="1">
                <a:latin typeface="Helvetica"/>
                <a:cs typeface="Helvetica"/>
              </a:rPr>
              <a:t>Hosting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Helvetica"/>
                <a:cs typeface="Helvetica"/>
              </a:rPr>
              <a:t>use previous domain and add advertising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>
              <a:latin typeface="Helvetica"/>
              <a:cs typeface="Helvetica"/>
            </a:endParaRPr>
          </a:p>
          <a:p>
            <a:r>
              <a:rPr lang="en-US" b="1">
                <a:latin typeface="Helvetica"/>
                <a:cs typeface="Helvetica"/>
              </a:rPr>
              <a:t>New Cities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latin typeface="Helvetica"/>
                <a:cs typeface="Helvetica"/>
              </a:rPr>
              <a:t>add resources on block pages that are relevant for new cities</a:t>
            </a:r>
          </a:p>
          <a:p>
            <a:endParaRPr lang="en-US">
              <a:latin typeface="Helvetica"/>
              <a:cs typeface="Helvetica"/>
            </a:endParaRPr>
          </a:p>
          <a:p>
            <a:endParaRPr lang="en-US">
              <a:latin typeface="Helvetica"/>
              <a:cs typeface="Helvetica"/>
            </a:endParaRPr>
          </a:p>
          <a:p>
            <a:pPr marL="342900" indent="-342900">
              <a:buFont typeface="Arial"/>
              <a:buChar char="•"/>
            </a:pPr>
            <a:endParaRPr lang="en-US">
              <a:latin typeface="Helvetica"/>
              <a:cs typeface="Helvetica"/>
            </a:endParaRPr>
          </a:p>
          <a:p>
            <a:pPr marL="342900" indent="-342900">
              <a:buFont typeface="Arial"/>
              <a:buChar char="•"/>
            </a:pPr>
            <a:endParaRPr lang="en-US">
              <a:latin typeface="Helvetica"/>
              <a:cs typeface="Helvetica"/>
            </a:endParaRPr>
          </a:p>
          <a:p>
            <a:pPr marL="342900" indent="-342900">
              <a:buFont typeface="Arial"/>
              <a:buChar char="•"/>
            </a:pPr>
            <a:endParaRPr lang="en-US">
              <a:latin typeface="Helvetica"/>
              <a:cs typeface="Helvetic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44F1D25-A340-A395-9D49-8B2406A7332B}"/>
              </a:ext>
            </a:extLst>
          </p:cNvPr>
          <p:cNvSpPr/>
          <p:nvPr/>
        </p:nvSpPr>
        <p:spPr>
          <a:xfrm>
            <a:off x="11364718" y="0"/>
            <a:ext cx="827282" cy="9018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0BE3C2-87B8-930F-C5C1-372F5AA82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9093">
            <a:off x="10766045" y="-374215"/>
            <a:ext cx="2024627" cy="17672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1185C37-CA94-2055-D66B-E246DD3D0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9754" y="517363"/>
            <a:ext cx="3825240" cy="854240"/>
          </a:xfrm>
        </p:spPr>
        <p:txBody>
          <a:bodyPr/>
          <a:lstStyle/>
          <a:p>
            <a:r>
              <a:rPr lang="en-US"/>
              <a:t>What’s Next</a:t>
            </a:r>
          </a:p>
        </p:txBody>
      </p:sp>
    </p:spTree>
    <p:extLst>
      <p:ext uri="{BB962C8B-B14F-4D97-AF65-F5344CB8AC3E}">
        <p14:creationId xmlns:p14="http://schemas.microsoft.com/office/powerpoint/2010/main" val="3543752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K Brand Color Set">
      <a:dk1>
        <a:srgbClr val="0033A0"/>
      </a:dk1>
      <a:lt1>
        <a:srgbClr val="FFFFFF"/>
      </a:lt1>
      <a:dk2>
        <a:srgbClr val="1B365D"/>
      </a:dk2>
      <a:lt2>
        <a:srgbClr val="DCDDDE"/>
      </a:lt2>
      <a:accent1>
        <a:srgbClr val="1E8AFF"/>
      </a:accent1>
      <a:accent2>
        <a:srgbClr val="FFA360"/>
      </a:accent2>
      <a:accent3>
        <a:srgbClr val="4CBCC0"/>
      </a:accent3>
      <a:accent4>
        <a:srgbClr val="FFC000"/>
      </a:accent4>
      <a:accent5>
        <a:srgbClr val="B1C9E8"/>
      </a:accent5>
      <a:accent6>
        <a:srgbClr val="D6D2C3"/>
      </a:accent6>
      <a:hlink>
        <a:srgbClr val="0C3AA7"/>
      </a:hlink>
      <a:folHlink>
        <a:srgbClr val="22477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D4A5C178-4FFC-E44C-BF8A-C7BE7C414E27}" vid="{3099C52A-3DE4-684F-8BE8-E33B851EEC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</TotalTime>
  <Words>419</Words>
  <Application>Microsoft Macintosh PowerPoint</Application>
  <PresentationFormat>Widescreen</PresentationFormat>
  <Paragraphs>145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Calibri</vt:lpstr>
      <vt:lpstr>Courier New</vt:lpstr>
      <vt:lpstr>Helvetica</vt:lpstr>
      <vt:lpstr>Wingdings</vt:lpstr>
      <vt:lpstr>Office Theme</vt:lpstr>
      <vt:lpstr>Online Concept Exchange</vt:lpstr>
      <vt:lpstr>Introduction</vt:lpstr>
      <vt:lpstr>The Human Domino Effect Game</vt:lpstr>
      <vt:lpstr>Project task</vt:lpstr>
      <vt:lpstr>Architecture</vt:lpstr>
      <vt:lpstr>Demo</vt:lpstr>
      <vt:lpstr>Testing </vt:lpstr>
      <vt:lpstr>Lessons Learned</vt:lpstr>
      <vt:lpstr>What’s Next</vt:lpstr>
      <vt:lpstr>Conclusion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Concept Exchange</dc:title>
  <dc:creator>Zearley, Ryan</dc:creator>
  <cp:lastModifiedBy>Zearley, Ryan</cp:lastModifiedBy>
  <cp:revision>4</cp:revision>
  <dcterms:created xsi:type="dcterms:W3CDTF">2024-02-17T22:03:56Z</dcterms:created>
  <dcterms:modified xsi:type="dcterms:W3CDTF">2024-09-19T03:23:06Z</dcterms:modified>
</cp:coreProperties>
</file>

<file path=docProps/thumbnail.jpeg>
</file>